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67" r:id="rId2"/>
    <p:sldId id="350" r:id="rId3"/>
    <p:sldId id="304" r:id="rId4"/>
    <p:sldId id="368" r:id="rId5"/>
    <p:sldId id="288" r:id="rId6"/>
    <p:sldId id="312" r:id="rId7"/>
    <p:sldId id="316" r:id="rId8"/>
    <p:sldId id="318" r:id="rId9"/>
    <p:sldId id="319" r:id="rId10"/>
    <p:sldId id="323" r:id="rId11"/>
    <p:sldId id="349" r:id="rId12"/>
    <p:sldId id="324" r:id="rId13"/>
    <p:sldId id="328" r:id="rId14"/>
    <p:sldId id="351" r:id="rId15"/>
    <p:sldId id="352" r:id="rId16"/>
    <p:sldId id="353" r:id="rId17"/>
    <p:sldId id="354" r:id="rId18"/>
    <p:sldId id="355" r:id="rId19"/>
    <p:sldId id="356" r:id="rId20"/>
    <p:sldId id="357" r:id="rId21"/>
    <p:sldId id="358" r:id="rId22"/>
    <p:sldId id="359" r:id="rId23"/>
    <p:sldId id="360" r:id="rId24"/>
    <p:sldId id="361" r:id="rId25"/>
    <p:sldId id="362" r:id="rId26"/>
    <p:sldId id="363" r:id="rId27"/>
    <p:sldId id="364" r:id="rId28"/>
    <p:sldId id="365" r:id="rId2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79CC93D-E52E-4D84-901B-11D7331DD495}">
          <p14:sldIdLst>
            <p14:sldId id="367"/>
          </p14:sldIdLst>
        </p14:section>
        <p14:section name="Overview and Objectives" id="{ABA716BF-3A5C-4ADB-94C9-CFEF84EBA240}">
          <p14:sldIdLst>
            <p14:sldId id="350"/>
            <p14:sldId id="304"/>
            <p14:sldId id="368"/>
            <p14:sldId id="288"/>
            <p14:sldId id="312"/>
            <p14:sldId id="316"/>
            <p14:sldId id="318"/>
            <p14:sldId id="319"/>
            <p14:sldId id="323"/>
            <p14:sldId id="349"/>
            <p14:sldId id="324"/>
            <p14:sldId id="328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</p14:sldIdLst>
        </p14:section>
        <p14:section name="Topic 1" id="{6D9936A3-3945-4757-BC8B-B5C252D8E036}">
          <p14:sldIdLst/>
        </p14:section>
        <p14:section name="Sample Slides for Visuals" id="{BAB3A466-96C9-4230-9978-795378D75699}">
          <p14:sldIdLst/>
        </p14:section>
        <p14:section name="Case Study" id="{8C0305C9-B152-4FBA-A789-FE1976D53990}">
          <p14:sldIdLst/>
        </p14:section>
        <p14:section name="Conclusion and Summary" id="{790CEF5B-569A-4C2F-BED5-750B08C0E5AD}">
          <p14:sldIdLst/>
        </p14:section>
        <p14:section name="Appendix" id="{3F78B471-41DA-46F2-A8E4-97E471896AB3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00"/>
    <a:srgbClr val="009ED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37" autoAdjust="0"/>
    <p:restoredTop sz="88277" autoAdjust="0"/>
  </p:normalViewPr>
  <p:slideViewPr>
    <p:cSldViewPr>
      <p:cViewPr>
        <p:scale>
          <a:sx n="60" d="100"/>
          <a:sy n="60" d="100"/>
        </p:scale>
        <p:origin x="-169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144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83FDC75-7F73-4A4A-A77C-09AADF00E0EA}" type="datetimeFigureOut">
              <a:rPr lang="en-US" smtClean="0"/>
              <a:pPr/>
              <a:t>4/5/2018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59226BF-1F13-42D3-80DC-373E7ADD1E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0836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8AEF76B-3757-4A0B-AF93-28494465C1DD}" type="datetimeFigureOut">
              <a:rPr lang="en-US" smtClean="0"/>
              <a:pPr/>
              <a:t>4/5/2018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5693FD4-8F83-4EF7-AC3F-0DC0388986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90628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Workshop introduction slide.</a:t>
            </a: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569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32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6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992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608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6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577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996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7861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386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070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74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471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892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1148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431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070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735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07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994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Objectives: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Improve subject knowledge based on learning from the reference documents.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Learn to write integrated lesson plans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Improve capacity to use CCL methodology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Need to try out the new methodology contained in the reference documents.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336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994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55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312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38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>
              <a:defRPr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1"/>
            <a:ext cx="3721618" cy="68580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58000" y="5105400"/>
            <a:ext cx="1828800" cy="990600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n-US" dirty="0" smtClean="0"/>
              <a:t>Company Logo</a:t>
            </a:r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5B92-ECEC-4ED7-86F5-5A34F6233BDF}" type="datetime1">
              <a:rPr lang="en-US" smtClean="0"/>
              <a:t>4/5/2018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4FAE0-0C5A-41ED-9E11-E98F3B73384E}" type="datetime1">
              <a:rPr lang="en-US" smtClean="0"/>
              <a:t>4/5/2018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356350"/>
            <a:ext cx="2133600" cy="365125"/>
          </a:xfrm>
        </p:spPr>
        <p:txBody>
          <a:bodyPr/>
          <a:lstStyle/>
          <a:p>
            <a:fld id="{0D64FF61-D326-448E-9B7F-0396A5F8D198}" type="datetime1">
              <a:rPr lang="en-US" smtClean="0"/>
              <a:t>4/5/2018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161049" y="-3176815"/>
            <a:ext cx="2819400" cy="9173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3048000"/>
            <a:ext cx="4343400" cy="1362075"/>
          </a:xfrm>
        </p:spPr>
        <p:txBody>
          <a:bodyPr anchor="b" anchorCtr="0"/>
          <a:lstStyle>
            <a:lvl1pPr algn="l">
              <a:defRPr sz="4000"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5E341-F62F-4046-9F33-D86A24EDDFAC}" type="datetime1">
              <a:rPr lang="en-US" smtClean="0"/>
              <a:t>4/5/2018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1800" y="5334000"/>
            <a:ext cx="2133600" cy="9906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Company Logo</a:t>
            </a:r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269632"/>
            <a:ext cx="8077200" cy="1143000"/>
          </a:xfrm>
        </p:spPr>
        <p:txBody>
          <a:bodyPr anchor="ctr" anchorCtr="0"/>
          <a:lstStyle>
            <a:lvl1pPr algn="l">
              <a:defRPr lang="en-US" dirty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297363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485A9-F6B0-4FA3-83CE-DBCB7E815B62}" type="datetime1">
              <a:rPr lang="en-US" smtClean="0"/>
              <a:t>4/5/2018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AD5CC-6B3E-4A8C-9453-1D06700DFCCB}" type="datetime1">
              <a:rPr lang="en-US" smtClean="0"/>
              <a:t>4/5/2018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36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36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8C00E-003A-4D79-AA2C-930A521E3D1D}" type="datetime1">
              <a:rPr lang="en-US" smtClean="0"/>
              <a:t>4/5/2018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203C7-58B8-4CE1-9529-57B016302094}" type="datetime1">
              <a:rPr lang="en-US" smtClean="0"/>
              <a:t>4/5/2018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ED326-7BE1-464F-9F60-78D6C530F903}" type="datetime1">
              <a:rPr lang="en-US" smtClean="0"/>
              <a:t>4/5/2018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9151A-C753-4B4A-8922-1AF439D89E15}" type="datetime1">
              <a:rPr lang="en-US" smtClean="0"/>
              <a:t>4/5/2018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74638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2BE76-CB88-40D0-A472-C11FF06F1916}" type="datetime1">
              <a:rPr lang="en-US" smtClean="0"/>
              <a:t>4/5/2018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600200"/>
            <a:ext cx="8077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166DB-E3D5-40BD-B3B6-FD47093E2912}" type="datetime1">
              <a:rPr lang="en-US" smtClean="0"/>
              <a:t>4/5/2018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28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0" y="-109183"/>
            <a:ext cx="818707" cy="70831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6" r:id="rId6"/>
    <p:sldLayoutId id="2147483657" r:id="rId7"/>
    <p:sldLayoutId id="2147483658" r:id="rId8"/>
    <p:sldLayoutId id="2147483659" r:id="rId9"/>
    <p:sldLayoutId id="2147483654" r:id="rId10"/>
    <p:sldLayoutId id="2147483655" r:id="rId11"/>
    <p:sldLayoutId id="2147483663" r:id="rId12"/>
  </p:sldLayoutIdLst>
  <p:transition spd="slow">
    <p:wipe dir="d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lang="en-US" sz="4400" kern="1200" dirty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rou789.co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-381000" y="381000"/>
            <a:ext cx="9829800" cy="533400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km-KH" sz="3200" b="0" dirty="0" smtClean="0">
                <a:latin typeface="Khmer OS Moul Light" pitchFamily="2" charset="0"/>
                <a:cs typeface="Khmer OS Moul Light" pitchFamily="2" charset="0"/>
              </a:rPr>
              <a:t>វគ្គបំប៉ន</a:t>
            </a:r>
            <a:r>
              <a:rPr lang="en-US" sz="3200" b="0" dirty="0" smtClean="0">
                <a:latin typeface="Khmer OS Moul Light" pitchFamily="2" charset="0"/>
                <a:cs typeface="Khmer OS Moul Light" pitchFamily="2" charset="0"/>
              </a:rPr>
              <a:t/>
            </a:r>
            <a:br>
              <a:rPr lang="en-US" sz="3200" b="0" dirty="0" smtClean="0">
                <a:latin typeface="Khmer OS Moul Light" pitchFamily="2" charset="0"/>
                <a:cs typeface="Khmer OS Moul Light" pitchFamily="2" charset="0"/>
              </a:rPr>
            </a:br>
            <a:r>
              <a:rPr lang="km-KH" sz="3200" b="0" dirty="0" smtClean="0">
                <a:latin typeface="Khmer OS Moul Light" pitchFamily="2" charset="0"/>
                <a:cs typeface="Khmer OS Moul Light" pitchFamily="2" charset="0"/>
              </a:rPr>
              <a:t>ស្តីពី</a:t>
            </a:r>
            <a:r>
              <a:rPr lang="en-US" sz="3200" b="0" dirty="0" smtClean="0">
                <a:latin typeface="Khmer OS Moul Light" pitchFamily="2" charset="0"/>
                <a:cs typeface="Khmer OS Moul Light" pitchFamily="2" charset="0"/>
              </a:rPr>
              <a:t/>
            </a:r>
            <a:br>
              <a:rPr lang="en-US" sz="3200" b="0" dirty="0" smtClean="0">
                <a:latin typeface="Khmer OS Moul Light" pitchFamily="2" charset="0"/>
                <a:cs typeface="Khmer OS Moul Light" pitchFamily="2" charset="0"/>
              </a:rPr>
            </a:br>
            <a:r>
              <a:rPr lang="km-KH" sz="3200" b="0" dirty="0" smtClean="0">
                <a:latin typeface="Khmer OS Moul Light" pitchFamily="2" charset="0"/>
                <a:cs typeface="Khmer OS Moul Light" pitchFamily="2" charset="0"/>
              </a:rPr>
              <a:t>ការប្រើប្រាស់ឯកសារណែនាំគ្រូបង្រៀន</a:t>
            </a:r>
            <a:r>
              <a:rPr lang="en-US" sz="3200" b="0" dirty="0" smtClean="0">
                <a:latin typeface="Khmer OS Moul Light" pitchFamily="2" charset="0"/>
                <a:cs typeface="Khmer OS Moul Light" pitchFamily="2" charset="0"/>
              </a:rPr>
              <a:t/>
            </a:r>
            <a:br>
              <a:rPr lang="en-US" sz="3200" b="0" dirty="0" smtClean="0">
                <a:latin typeface="Khmer OS Moul Light" pitchFamily="2" charset="0"/>
                <a:cs typeface="Khmer OS Moul Light" pitchFamily="2" charset="0"/>
              </a:rPr>
            </a:br>
            <a:r>
              <a:rPr lang="km-KH" sz="3200" b="0" dirty="0" smtClean="0">
                <a:latin typeface="Khmer OS Moul Light" pitchFamily="2" charset="0"/>
                <a:cs typeface="Khmer OS Moul Light" pitchFamily="2" charset="0"/>
              </a:rPr>
              <a:t>ផ្នែកគណិតវិទ្យា និងវិទ្យាសាស្ត្រ</a:t>
            </a:r>
            <a:r>
              <a:rPr lang="en-US" sz="3200" b="0" dirty="0" smtClean="0">
                <a:latin typeface="Khmer OS Moul Light" pitchFamily="2" charset="0"/>
                <a:cs typeface="Khmer OS Moul Light" pitchFamily="2" charset="0"/>
              </a:rPr>
              <a:t/>
            </a:r>
            <a:br>
              <a:rPr lang="en-US" sz="3200" b="0" dirty="0" smtClean="0">
                <a:latin typeface="Khmer OS Moul Light" pitchFamily="2" charset="0"/>
                <a:cs typeface="Khmer OS Moul Light" pitchFamily="2" charset="0"/>
              </a:rPr>
            </a:br>
            <a:r>
              <a:rPr lang="en-US" sz="1000" b="0" dirty="0" smtClean="0">
                <a:latin typeface="Khmer OS Moul Light" pitchFamily="2" charset="0"/>
                <a:cs typeface="Khmer OS Moul Light" pitchFamily="2" charset="0"/>
              </a:rPr>
              <a:t/>
            </a:r>
            <a:br>
              <a:rPr lang="en-US" sz="1000" b="0" dirty="0" smtClean="0">
                <a:latin typeface="Khmer OS Moul Light" pitchFamily="2" charset="0"/>
                <a:cs typeface="Khmer OS Moul Light" pitchFamily="2" charset="0"/>
              </a:rPr>
            </a:br>
            <a:r>
              <a:rPr lang="km-KH" sz="3200" b="0" dirty="0">
                <a:latin typeface="Khmer OS Moul Light" pitchFamily="2" charset="0"/>
                <a:cs typeface="Khmer OS Moul Light" pitchFamily="2" charset="0"/>
              </a:rPr>
              <a:t>នៅវិទ្យាស្ថានគរុកោសល្យបាត់ដំបង</a:t>
            </a:r>
            <a:r>
              <a:rPr lang="en-US" sz="3200" b="0" dirty="0" smtClean="0">
                <a:latin typeface="Khmer OS System" pitchFamily="2" charset="0"/>
                <a:cs typeface="Khmer OS System" pitchFamily="2" charset="0"/>
              </a:rPr>
              <a:t/>
            </a:r>
            <a:br>
              <a:rPr lang="en-US" sz="3200" b="0" dirty="0" smtClean="0">
                <a:latin typeface="Khmer OS System" pitchFamily="2" charset="0"/>
                <a:cs typeface="Khmer OS System" pitchFamily="2" charset="0"/>
              </a:rPr>
            </a:br>
            <a:r>
              <a:rPr lang="en-US" sz="1800" b="0" dirty="0" smtClean="0">
                <a:latin typeface="Khmer OS System" pitchFamily="2" charset="0"/>
                <a:cs typeface="Khmer OS System" pitchFamily="2" charset="0"/>
              </a:rPr>
              <a:t> </a:t>
            </a:r>
            <a:br>
              <a:rPr lang="en-US" sz="1800" b="0" dirty="0" smtClean="0">
                <a:latin typeface="Khmer OS System" pitchFamily="2" charset="0"/>
                <a:cs typeface="Khmer OS System" pitchFamily="2" charset="0"/>
              </a:rPr>
            </a:br>
            <a:r>
              <a:rPr lang="km-KH" sz="1800" dirty="0" smtClean="0">
                <a:latin typeface="Khmer OS System" pitchFamily="2" charset="0"/>
                <a:cs typeface="Khmer OS System" pitchFamily="2" charset="0"/>
              </a:rPr>
              <a:t>ចាប់ពីថ្ងៃព្រហស្បតិ៍ ០៥រោច ដល់ថ្ងែអាទិត្យ ០៨រោច ខែចេត្រ ឆ្នាំរកា នព្វស័ក ព.ស ២៥៦១</a:t>
            </a:r>
            <a:r>
              <a:rPr lang="en-US" sz="1800" dirty="0" smtClean="0">
                <a:latin typeface="Khmer OS System" pitchFamily="2" charset="0"/>
                <a:cs typeface="Khmer OS System" pitchFamily="2" charset="0"/>
              </a:rPr>
              <a:t/>
            </a:r>
            <a:br>
              <a:rPr lang="en-US" sz="1800" dirty="0" smtClean="0">
                <a:latin typeface="Khmer OS System" pitchFamily="2" charset="0"/>
                <a:cs typeface="Khmer OS System" pitchFamily="2" charset="0"/>
              </a:rPr>
            </a:br>
            <a:r>
              <a:rPr lang="km-KH" sz="1800" dirty="0" smtClean="0">
                <a:latin typeface="Khmer OS System" pitchFamily="2" charset="0"/>
                <a:cs typeface="Khmer OS System" pitchFamily="2" charset="0"/>
              </a:rPr>
              <a:t>ត្រូវនឹងថ្ងៃទី០៥ ដល់ថ្ងែទី០៨ ខែ​មេសា ឆ្នាំ ២០១៨</a:t>
            </a:r>
            <a:r>
              <a:rPr lang="en-US" sz="3200" b="0" dirty="0" smtClean="0">
                <a:latin typeface="Khmer OS System" pitchFamily="2" charset="0"/>
                <a:cs typeface="Khmer OS System" pitchFamily="2" charset="0"/>
              </a:rPr>
              <a:t/>
            </a:r>
            <a:br>
              <a:rPr lang="en-US" sz="3200" b="0" dirty="0" smtClean="0">
                <a:latin typeface="Khmer OS System" pitchFamily="2" charset="0"/>
                <a:cs typeface="Khmer OS System" pitchFamily="2" charset="0"/>
              </a:rPr>
            </a:br>
            <a:endParaRPr lang="en-US" sz="3200" b="0" dirty="0">
              <a:latin typeface="Khmer OS System" pitchFamily="2" charset="0"/>
              <a:cs typeface="Khmer OS System" pitchFamily="2" charset="0"/>
            </a:endParaRPr>
          </a:p>
        </p:txBody>
      </p:sp>
      <p:sp>
        <p:nvSpPr>
          <p:cNvPr id="4" name="Subtitle 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3483591" y="2590800"/>
            <a:ext cx="5382128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65428" y="6019799"/>
            <a:ext cx="5071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m-KH" sz="4800" dirty="0">
                <a:cs typeface="+mj-cs"/>
              </a:rPr>
              <a:t>ឧបត្ថម្ភថវិកាដោយគម្រោង </a:t>
            </a:r>
            <a:r>
              <a:rPr lang="en-US" sz="3200" dirty="0"/>
              <a:t>ESDP3</a:t>
            </a:r>
            <a:endParaRPr lang="en-US" sz="4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2408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9782" y="381000"/>
            <a:ext cx="9173782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5867400" y="725214"/>
            <a:ext cx="1292773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295400" y="4343400"/>
            <a:ext cx="22860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166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64931"/>
            <a:ext cx="9115425" cy="5531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30751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800" y="379133"/>
            <a:ext cx="7525407" cy="6936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1981200" y="1447800"/>
            <a:ext cx="12954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877410" y="3381704"/>
            <a:ext cx="1780190" cy="5044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953610" y="5181600"/>
            <a:ext cx="78959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334000" y="4572000"/>
            <a:ext cx="762000" cy="4624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5867400" y="3886200"/>
            <a:ext cx="762000" cy="685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611007" y="3662500"/>
            <a:ext cx="17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.pdf </a:t>
            </a:r>
            <a:r>
              <a:rPr lang="km-KH" dirty="0" smtClean="0">
                <a:solidFill>
                  <a:srgbClr val="FF0000"/>
                </a:solidFill>
              </a:rPr>
              <a:t>ងាយស្រួល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08876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9477375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138677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2AE7D12-BF49-0047-A50E-477378BBF3A0}" type="slidenum">
              <a:rPr lang="en-US"/>
              <a:pPr/>
              <a:t>14</a:t>
            </a:fld>
            <a:endParaRPr lang="en-US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4284947" y="591081"/>
            <a:ext cx="4859053" cy="1182165"/>
          </a:xfrm>
          <a:prstGeom prst="rect">
            <a:avLst/>
          </a:prstGeom>
          <a:solidFill>
            <a:srgbClr val="EEECE1"/>
          </a:solidFill>
          <a:ln>
            <a:noFill/>
          </a:ln>
          <a:extLst/>
        </p:spPr>
        <p:txBody>
          <a:bodyPr anchor="b"/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1</a:t>
            </a:r>
            <a:r>
              <a:rPr lang="x-none" sz="28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.</a:t>
            </a:r>
            <a:r>
              <a:rPr lang="x-none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ស្វែងរកប៊ូតុង </a:t>
            </a: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Play </a:t>
            </a:r>
            <a:r>
              <a:rPr lang="en-US" sz="2800" dirty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Store </a:t>
            </a:r>
            <a:r>
              <a:rPr lang="en-US" sz="2800" dirty="0" err="1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លើអេក្រង់</a:t>
            </a:r>
            <a:r>
              <a:rPr lang="en-US" sz="2800" dirty="0" err="1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ទូរស័ព្ទ</a:t>
            </a:r>
            <a:endParaRPr lang="en-AU" sz="2800" dirty="0">
              <a:solidFill>
                <a:srgbClr val="FF0000"/>
              </a:solidFill>
              <a:latin typeface="Khmer OS System" pitchFamily="2" charset="0"/>
              <a:cs typeface="Khmer OS System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85" y="0"/>
            <a:ext cx="4064336" cy="6858000"/>
          </a:xfrm>
          <a:prstGeom prst="rect">
            <a:avLst/>
          </a:prstGeom>
        </p:spPr>
      </p:pic>
      <p:sp>
        <p:nvSpPr>
          <p:cNvPr id="4" name="Striped Right Arrow 3"/>
          <p:cNvSpPr/>
          <p:nvPr/>
        </p:nvSpPr>
        <p:spPr>
          <a:xfrm rot="9714739" flipV="1">
            <a:off x="2641491" y="2091609"/>
            <a:ext cx="2342823" cy="414904"/>
          </a:xfrm>
          <a:prstGeom prst="stripedRightArrow">
            <a:avLst/>
          </a:prstGeom>
          <a:solidFill>
            <a:srgbClr val="FF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79338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2AE7D12-BF49-0047-A50E-477378BBF3A0}" type="slidenum">
              <a:rPr lang="en-US"/>
              <a:pPr/>
              <a:t>15</a:t>
            </a:fld>
            <a:endParaRPr lang="en-US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4495800" y="809631"/>
            <a:ext cx="4859053" cy="745067"/>
          </a:xfrm>
          <a:prstGeom prst="rect">
            <a:avLst/>
          </a:prstGeom>
          <a:solidFill>
            <a:srgbClr val="EEECE1"/>
          </a:solidFill>
          <a:ln>
            <a:noFill/>
          </a:ln>
          <a:extLst/>
        </p:spPr>
        <p:txBody>
          <a:bodyPr anchor="b"/>
          <a:lstStyle/>
          <a:p>
            <a:pPr>
              <a:lnSpc>
                <a:spcPct val="65000"/>
              </a:lnSpc>
            </a:pP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2</a:t>
            </a:r>
            <a:r>
              <a:rPr lang="x-none" sz="28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.</a:t>
            </a:r>
            <a:r>
              <a:rPr lang="x-none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ចូលកម្មវិធី </a:t>
            </a:r>
            <a:r>
              <a:rPr lang="en-US" sz="24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Google Play</a:t>
            </a:r>
            <a:endParaRPr lang="en-AU" sz="2400" dirty="0">
              <a:solidFill>
                <a:srgbClr val="FF0000"/>
              </a:solidFill>
              <a:latin typeface="Khmer OS System" pitchFamily="2" charset="0"/>
              <a:cs typeface="Khmer OS System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" y="0"/>
            <a:ext cx="4353771" cy="68580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43740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2AE7D12-BF49-0047-A50E-477378BBF3A0}" type="slidenum">
              <a:rPr lang="en-US"/>
              <a:pPr/>
              <a:t>16</a:t>
            </a:fld>
            <a:endParaRPr lang="en-US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4572000" y="1905000"/>
            <a:ext cx="4859053" cy="1256688"/>
          </a:xfrm>
          <a:prstGeom prst="rect">
            <a:avLst/>
          </a:prstGeom>
          <a:solidFill>
            <a:srgbClr val="EEECE1"/>
          </a:solidFill>
          <a:ln>
            <a:noFill/>
          </a:ln>
          <a:extLst/>
        </p:spPr>
        <p:txBody>
          <a:bodyPr anchor="b"/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3</a:t>
            </a:r>
            <a:r>
              <a:rPr lang="x-none" sz="28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.</a:t>
            </a: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 </a:t>
            </a:r>
            <a:r>
              <a:rPr lang="x-none" sz="28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វាយអក្សរ</a:t>
            </a: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 “f” </a:t>
            </a:r>
            <a:r>
              <a:rPr lang="x-none" sz="28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ដើម្បី</a:t>
            </a:r>
            <a:r>
              <a:rPr lang="x-none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ចូលទៅកម្មវិធី </a:t>
            </a: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FOXIT</a:t>
            </a:r>
            <a:endParaRPr lang="en-AU" sz="2800" dirty="0">
              <a:solidFill>
                <a:srgbClr val="FF0000"/>
              </a:solidFill>
              <a:latin typeface="Khmer OS System" pitchFamily="2" charset="0"/>
              <a:cs typeface="Khmer OS System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681" y="64564"/>
            <a:ext cx="3775602" cy="6858000"/>
          </a:xfrm>
          <a:prstGeom prst="rect">
            <a:avLst/>
          </a:prstGeom>
        </p:spPr>
      </p:pic>
      <p:sp>
        <p:nvSpPr>
          <p:cNvPr id="4" name="Striped Right Arrow 3"/>
          <p:cNvSpPr/>
          <p:nvPr/>
        </p:nvSpPr>
        <p:spPr>
          <a:xfrm rot="8528446" flipV="1">
            <a:off x="1626760" y="3699075"/>
            <a:ext cx="3127209" cy="414081"/>
          </a:xfrm>
          <a:prstGeom prst="stripedRightArrow">
            <a:avLst/>
          </a:prstGeom>
          <a:solidFill>
            <a:srgbClr val="FF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30743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2AE7D12-BF49-0047-A50E-477378BBF3A0}" type="slidenum">
              <a:rPr lang="en-US"/>
              <a:pPr/>
              <a:t>17</a:t>
            </a:fld>
            <a:endParaRPr lang="en-US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4495800" y="1555726"/>
            <a:ext cx="4859053" cy="1117600"/>
          </a:xfrm>
          <a:prstGeom prst="rect">
            <a:avLst/>
          </a:prstGeom>
          <a:solidFill>
            <a:srgbClr val="EEECE1"/>
          </a:solidFill>
          <a:ln>
            <a:noFill/>
          </a:ln>
          <a:extLst/>
        </p:spPr>
        <p:txBody>
          <a:bodyPr anchor="b"/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4</a:t>
            </a:r>
            <a:r>
              <a:rPr lang="x-none" sz="28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.</a:t>
            </a: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 </a:t>
            </a:r>
            <a:r>
              <a:rPr lang="x-none" sz="28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ជ្រើស</a:t>
            </a:r>
            <a:r>
              <a:rPr lang="x-none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រើសយកកម្មវិធី ឈ្មោះ </a:t>
            </a:r>
            <a:r>
              <a:rPr lang="en-US" sz="2400" dirty="0" err="1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Foxit</a:t>
            </a:r>
            <a:r>
              <a:rPr lang="en-US" sz="24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pdf</a:t>
            </a:r>
            <a:r>
              <a:rPr lang="en-US" sz="24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 reader</a:t>
            </a:r>
            <a:endParaRPr lang="en-AU" sz="2800" dirty="0">
              <a:solidFill>
                <a:srgbClr val="FF0000"/>
              </a:solidFill>
              <a:latin typeface="Khmer OS System" pitchFamily="2" charset="0"/>
              <a:cs typeface="Khmer OS System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8" y="64564"/>
            <a:ext cx="4042015" cy="6858000"/>
          </a:xfrm>
          <a:prstGeom prst="rect">
            <a:avLst/>
          </a:prstGeom>
        </p:spPr>
      </p:pic>
      <p:sp>
        <p:nvSpPr>
          <p:cNvPr id="4" name="Striped Right Arrow 3"/>
          <p:cNvSpPr/>
          <p:nvPr/>
        </p:nvSpPr>
        <p:spPr>
          <a:xfrm rot="10646811" flipV="1">
            <a:off x="2362925" y="1900517"/>
            <a:ext cx="2048450" cy="414904"/>
          </a:xfrm>
          <a:prstGeom prst="stripedRightArrow">
            <a:avLst/>
          </a:prstGeom>
          <a:solidFill>
            <a:srgbClr val="FF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500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2AE7D12-BF49-0047-A50E-477378BBF3A0}" type="slidenum">
              <a:rPr lang="en-US"/>
              <a:pPr/>
              <a:t>18</a:t>
            </a:fld>
            <a:endParaRPr lang="en-US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4495800" y="1625848"/>
            <a:ext cx="4859053" cy="1336534"/>
          </a:xfrm>
          <a:prstGeom prst="rect">
            <a:avLst/>
          </a:prstGeom>
          <a:solidFill>
            <a:srgbClr val="EEECE1"/>
          </a:solidFill>
          <a:ln>
            <a:noFill/>
          </a:ln>
          <a:extLst/>
        </p:spPr>
        <p:txBody>
          <a:bodyPr anchor="b"/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5</a:t>
            </a:r>
            <a:r>
              <a:rPr lang="x-none" sz="28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.</a:t>
            </a: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 </a:t>
            </a:r>
            <a:r>
              <a:rPr lang="x-none" sz="28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ចុច</a:t>
            </a:r>
            <a:r>
              <a:rPr lang="x-none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យកកម្មវិធី </a:t>
            </a:r>
            <a:r>
              <a:rPr lang="en-US" sz="2800" dirty="0" err="1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Foxit</a:t>
            </a: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MobilePDF</a:t>
            </a: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-PDF</a:t>
            </a:r>
            <a:endParaRPr lang="en-AU" sz="2800" dirty="0">
              <a:solidFill>
                <a:srgbClr val="FF0000"/>
              </a:solidFill>
              <a:latin typeface="Khmer OS System" pitchFamily="2" charset="0"/>
              <a:cs typeface="Khmer OS System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9" y="0"/>
            <a:ext cx="4073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7685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2AE7D12-BF49-0047-A50E-477378BBF3A0}" type="slidenum">
              <a:rPr lang="en-US"/>
              <a:pPr/>
              <a:t>19</a:t>
            </a:fld>
            <a:endParaRPr lang="en-US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4284945" y="1268314"/>
            <a:ext cx="4859053" cy="1795450"/>
          </a:xfrm>
          <a:prstGeom prst="rect">
            <a:avLst/>
          </a:prstGeom>
          <a:solidFill>
            <a:srgbClr val="EEECE1"/>
          </a:solidFill>
          <a:ln>
            <a:noFill/>
          </a:ln>
          <a:extLst/>
        </p:spPr>
        <p:txBody>
          <a:bodyPr anchor="b"/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6</a:t>
            </a:r>
            <a:r>
              <a:rPr lang="x-none" sz="28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.</a:t>
            </a: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“INSTALL” </a:t>
            </a:r>
            <a:r>
              <a:rPr lang="x-none" sz="28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បញ្ចូល</a:t>
            </a:r>
            <a:r>
              <a:rPr lang="x-none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កម្មវិធី </a:t>
            </a:r>
            <a:r>
              <a:rPr lang="en-US" sz="2800" dirty="0" err="1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Foxit</a:t>
            </a: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MobilePDF</a:t>
            </a: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-PDF Reader </a:t>
            </a:r>
            <a:r>
              <a:rPr lang="en-US" sz="2800" dirty="0" err="1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ទៅក្នុងទូរស័ព្ទដៃ</a:t>
            </a:r>
            <a:endParaRPr lang="en-AU" sz="2800" dirty="0">
              <a:solidFill>
                <a:srgbClr val="FF0000"/>
              </a:solidFill>
              <a:latin typeface="Khmer OS System" pitchFamily="2" charset="0"/>
              <a:cs typeface="Khmer OS System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8" y="0"/>
            <a:ext cx="39972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7247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8610600" cy="5211763"/>
          </a:xfrm>
        </p:spPr>
        <p:txBody>
          <a:bodyPr>
            <a:normAutofit/>
          </a:bodyPr>
          <a:lstStyle/>
          <a:p>
            <a:pPr marR="530225" lvl="0">
              <a:lnSpc>
                <a:spcPct val="200000"/>
              </a:lnSpc>
              <a:buFont typeface="Symbol"/>
              <a:buChar char=""/>
            </a:pPr>
            <a:r>
              <a:rPr lang="en-US" sz="3600" kern="1400" dirty="0" smtClean="0">
                <a:solidFill>
                  <a:srgbClr val="FF0000"/>
                </a:solidFill>
              </a:rPr>
              <a:t>E</a:t>
            </a:r>
            <a:r>
              <a:rPr lang="en-US" sz="3600" kern="1400" dirty="0" smtClean="0"/>
              <a:t>ducation </a:t>
            </a:r>
            <a:r>
              <a:rPr lang="en-US" sz="3600" kern="1400" dirty="0" smtClean="0">
                <a:solidFill>
                  <a:srgbClr val="FF0000"/>
                </a:solidFill>
              </a:rPr>
              <a:t>S</a:t>
            </a:r>
            <a:r>
              <a:rPr lang="en-US" sz="3600" kern="1400" dirty="0" smtClean="0">
                <a:solidFill>
                  <a:srgbClr val="00B050"/>
                </a:solidFill>
              </a:rPr>
              <a:t>ector</a:t>
            </a:r>
            <a:r>
              <a:rPr lang="en-US" sz="3600" kern="1400" dirty="0" smtClean="0"/>
              <a:t> </a:t>
            </a:r>
            <a:r>
              <a:rPr lang="en-US" sz="3600" kern="1400" dirty="0" smtClean="0">
                <a:solidFill>
                  <a:srgbClr val="FF0000"/>
                </a:solidFill>
              </a:rPr>
              <a:t>D</a:t>
            </a:r>
            <a:r>
              <a:rPr lang="en-US" sz="3600" kern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evelopment</a:t>
            </a:r>
            <a:r>
              <a:rPr lang="en-US" sz="3600" kern="1400" dirty="0" smtClean="0"/>
              <a:t> </a:t>
            </a:r>
            <a:r>
              <a:rPr lang="en-US" sz="3600" kern="1400" dirty="0" smtClean="0">
                <a:solidFill>
                  <a:srgbClr val="FF0000"/>
                </a:solidFill>
              </a:rPr>
              <a:t>P</a:t>
            </a:r>
            <a:r>
              <a:rPr lang="en-US" sz="3600" kern="1400" dirty="0" smtClean="0">
                <a:solidFill>
                  <a:schemeClr val="accent1"/>
                </a:solidFill>
              </a:rPr>
              <a:t>roject</a:t>
            </a:r>
            <a:r>
              <a:rPr lang="en-US" sz="3600" kern="1400" dirty="0" smtClean="0"/>
              <a:t> </a:t>
            </a:r>
            <a:r>
              <a:rPr lang="en-US" sz="3600" kern="1400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  <a:p>
            <a:pPr marR="530225" lvl="0">
              <a:lnSpc>
                <a:spcPct val="200000"/>
              </a:lnSpc>
              <a:buFont typeface="Symbol"/>
              <a:buChar char=""/>
            </a:pPr>
            <a:r>
              <a:rPr lang="km-KH" sz="3600" dirty="0">
                <a:solidFill>
                  <a:schemeClr val="accent1"/>
                </a:solidFill>
              </a:rPr>
              <a:t>គម្រោង</a:t>
            </a:r>
            <a:r>
              <a:rPr lang="km-KH" sz="3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អភិវឌ្ឍ</a:t>
            </a:r>
            <a:r>
              <a:rPr lang="km-KH" sz="3600" dirty="0">
                <a:solidFill>
                  <a:srgbClr val="00B050"/>
                </a:solidFill>
              </a:rPr>
              <a:t>វិស័យ</a:t>
            </a:r>
            <a:r>
              <a:rPr lang="km-KH" sz="3600" dirty="0"/>
              <a:t>អប់រំ</a:t>
            </a:r>
            <a:r>
              <a:rPr lang="km-KH" sz="3600" dirty="0">
                <a:solidFill>
                  <a:schemeClr val="accent6">
                    <a:lumMod val="75000"/>
                  </a:schemeClr>
                </a:solidFill>
              </a:rPr>
              <a:t>ទី៣</a:t>
            </a:r>
            <a:endParaRPr lang="en-US" sz="3600" kern="1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R="530225" lvl="0">
              <a:lnSpc>
                <a:spcPct val="200000"/>
              </a:lnSpc>
              <a:buFont typeface="Symbol"/>
              <a:buChar char=""/>
            </a:pPr>
            <a:endParaRPr lang="km-KH" dirty="0" smtClean="0"/>
          </a:p>
          <a:p>
            <a:pPr marL="0" indent="0">
              <a:lnSpc>
                <a:spcPct val="200000"/>
              </a:lnSpc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>
              <a:lnSpc>
                <a:spcPct val="200000"/>
              </a:lnSpc>
            </a:pP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253425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ESDP3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4418243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2AE7D12-BF49-0047-A50E-477378BBF3A0}" type="slidenum">
              <a:rPr lang="en-US"/>
              <a:pPr/>
              <a:t>20</a:t>
            </a:fld>
            <a:endParaRPr lang="en-US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4284947" y="3352800"/>
            <a:ext cx="4859053" cy="1141238"/>
          </a:xfrm>
          <a:prstGeom prst="rect">
            <a:avLst/>
          </a:prstGeom>
          <a:solidFill>
            <a:srgbClr val="EEECE1"/>
          </a:solidFill>
          <a:ln>
            <a:noFill/>
          </a:ln>
          <a:extLst/>
        </p:spPr>
        <p:txBody>
          <a:bodyPr anchor="b"/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7</a:t>
            </a:r>
            <a:r>
              <a:rPr lang="x-none" sz="24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.</a:t>
            </a:r>
            <a:r>
              <a:rPr lang="en-US" sz="24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 “ACCEPT” </a:t>
            </a:r>
            <a:r>
              <a:rPr lang="x-none" sz="24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ទទួល</a:t>
            </a:r>
            <a:r>
              <a:rPr lang="x-none" sz="24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យកកម្មវិធី </a:t>
            </a:r>
            <a:r>
              <a:rPr lang="en-US" sz="2400" dirty="0" err="1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Foxit</a:t>
            </a:r>
            <a:r>
              <a:rPr lang="en-US" sz="24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 Mobile PDF-PDF Reader</a:t>
            </a:r>
            <a:endParaRPr lang="en-AU" sz="2400" dirty="0">
              <a:solidFill>
                <a:srgbClr val="FF0000"/>
              </a:solidFill>
              <a:latin typeface="Khmer OS System" pitchFamily="2" charset="0"/>
              <a:cs typeface="Khmer OS System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8" y="0"/>
            <a:ext cx="40096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519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2AE7D12-BF49-0047-A50E-477378BBF3A0}" type="slidenum">
              <a:rPr lang="en-US"/>
              <a:pPr/>
              <a:t>21</a:t>
            </a:fld>
            <a:endParaRPr lang="en-US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4038600" y="1524000"/>
            <a:ext cx="4859053" cy="1295596"/>
          </a:xfrm>
          <a:prstGeom prst="rect">
            <a:avLst/>
          </a:prstGeom>
          <a:solidFill>
            <a:srgbClr val="EEECE1"/>
          </a:solidFill>
          <a:ln>
            <a:noFill/>
          </a:ln>
          <a:extLst/>
        </p:spPr>
        <p:txBody>
          <a:bodyPr anchor="b"/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8</a:t>
            </a:r>
            <a:r>
              <a:rPr lang="x-none" sz="24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.</a:t>
            </a:r>
            <a:r>
              <a:rPr lang="en-US" sz="24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 </a:t>
            </a:r>
            <a:r>
              <a:rPr lang="x-none" sz="24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កម្ម</a:t>
            </a:r>
            <a:r>
              <a:rPr lang="x-none" sz="24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វិធី </a:t>
            </a:r>
            <a:r>
              <a:rPr lang="en-US" sz="2400" dirty="0" err="1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Foxit</a:t>
            </a:r>
            <a:r>
              <a:rPr lang="en-US" sz="24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MobilePDF</a:t>
            </a:r>
            <a:r>
              <a:rPr lang="en-US" sz="24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-PDF Reader</a:t>
            </a:r>
            <a:r>
              <a:rPr lang="km-KH" sz="24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​​ </a:t>
            </a:r>
            <a:r>
              <a:rPr lang="en-US" sz="2400" dirty="0" err="1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កំពុងបញ្ចូល</a:t>
            </a:r>
            <a:r>
              <a:rPr lang="en-US" sz="24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 </a:t>
            </a:r>
            <a:r>
              <a:rPr lang="km-KH" sz="2400" b="1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រង់ចាំ</a:t>
            </a:r>
            <a:endParaRPr lang="en-AU" sz="2400" b="1" dirty="0">
              <a:solidFill>
                <a:srgbClr val="FF0000"/>
              </a:solidFill>
              <a:latin typeface="Khmer OS System" pitchFamily="2" charset="0"/>
              <a:cs typeface="Khmer OS System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8" y="-136525"/>
            <a:ext cx="3827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7868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2AE7D12-BF49-0047-A50E-477378BBF3A0}" type="slidenum">
              <a:rPr lang="en-US"/>
              <a:pPr/>
              <a:t>22</a:t>
            </a:fld>
            <a:endParaRPr lang="en-US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4466250" y="2971800"/>
            <a:ext cx="4859053" cy="2477229"/>
          </a:xfrm>
          <a:prstGeom prst="rect">
            <a:avLst/>
          </a:prstGeom>
          <a:solidFill>
            <a:srgbClr val="EEECE1"/>
          </a:solidFill>
          <a:ln>
            <a:noFill/>
          </a:ln>
          <a:extLst/>
        </p:spPr>
        <p:txBody>
          <a:bodyPr anchor="b"/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9</a:t>
            </a:r>
            <a:r>
              <a:rPr lang="x-none" sz="28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.</a:t>
            </a:r>
            <a:r>
              <a:rPr lang="en-US" sz="20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”OPEN” </a:t>
            </a:r>
            <a:r>
              <a:rPr lang="x-none" sz="28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បើក</a:t>
            </a:r>
            <a:r>
              <a:rPr lang="x-none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កម្មវិធី </a:t>
            </a:r>
            <a:r>
              <a:rPr lang="en-US" sz="2400" dirty="0" err="1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Foxit</a:t>
            </a:r>
            <a:r>
              <a:rPr lang="en-US" sz="24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 Mobile PDF-PDF Reader </a:t>
            </a:r>
            <a:r>
              <a:rPr lang="en-US" sz="2800" dirty="0" err="1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ដែលទើប</a:t>
            </a: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បានបញ្ចូលមកដាក់លើ</a:t>
            </a: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អេក្រង់ទូរស័ព្ទ</a:t>
            </a:r>
            <a:endParaRPr lang="en-AU" sz="2800" dirty="0">
              <a:solidFill>
                <a:srgbClr val="FF0000"/>
              </a:solidFill>
              <a:latin typeface="Khmer OS System" pitchFamily="2" charset="0"/>
              <a:cs typeface="Khmer OS System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9" y="-136525"/>
            <a:ext cx="4334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4810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2AE7D12-BF49-0047-A50E-477378BBF3A0}" type="slidenum">
              <a:rPr lang="en-US"/>
              <a:pPr/>
              <a:t>23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9" y="-136525"/>
            <a:ext cx="3481887" cy="6858000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810000" y="4800600"/>
            <a:ext cx="4859053" cy="1238615"/>
          </a:xfrm>
          <a:prstGeom prst="rect">
            <a:avLst/>
          </a:prstGeom>
          <a:solidFill>
            <a:srgbClr val="EEECE1"/>
          </a:solidFill>
          <a:ln>
            <a:noFill/>
          </a:ln>
          <a:extLst/>
        </p:spPr>
        <p:txBody>
          <a:bodyPr anchor="b"/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10</a:t>
            </a:r>
            <a:r>
              <a:rPr lang="x-none" sz="24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.</a:t>
            </a:r>
            <a:r>
              <a:rPr lang="en-US" sz="24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 </a:t>
            </a:r>
            <a:r>
              <a:rPr lang="x-none" sz="2400" b="1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ប</a:t>
            </a:r>
            <a:r>
              <a:rPr lang="km-KH" sz="2400" b="1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ិទ</a:t>
            </a:r>
            <a:r>
              <a:rPr lang="x-none" sz="24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កម្ម</a:t>
            </a:r>
            <a:r>
              <a:rPr lang="x-none" sz="24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វិធី </a:t>
            </a:r>
            <a:r>
              <a:rPr lang="en-US" sz="2400" dirty="0" err="1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Foxit</a:t>
            </a:r>
            <a:r>
              <a:rPr lang="en-US" sz="24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 Mobile PDF-PDF Reader</a:t>
            </a:r>
            <a:endParaRPr lang="en-AU" sz="2400" dirty="0">
              <a:solidFill>
                <a:srgbClr val="FF0000"/>
              </a:solidFill>
              <a:latin typeface="Khmer OS System" pitchFamily="2" charset="0"/>
              <a:cs typeface="Khmer OS Syste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60100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2AE7D12-BF49-0047-A50E-477378BBF3A0}" type="slidenum">
              <a:rPr lang="en-US"/>
              <a:pPr/>
              <a:t>24</a:t>
            </a:fld>
            <a:endParaRPr lang="en-US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3783268" y="2060769"/>
            <a:ext cx="4859053" cy="679654"/>
          </a:xfrm>
          <a:prstGeom prst="rect">
            <a:avLst/>
          </a:prstGeom>
          <a:solidFill>
            <a:srgbClr val="EEECE1"/>
          </a:solidFill>
          <a:ln>
            <a:noFill/>
          </a:ln>
          <a:extLst/>
        </p:spPr>
        <p:txBody>
          <a:bodyPr anchor="b"/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Khmer OS Moul"/>
                <a:cs typeface="Khmer OS Moul"/>
              </a:rPr>
              <a:t>11. OK!</a:t>
            </a:r>
            <a:endParaRPr lang="en-AU" sz="2400" dirty="0">
              <a:solidFill>
                <a:srgbClr val="FF0000"/>
              </a:solidFill>
              <a:latin typeface="Khmer OS Moul"/>
              <a:cs typeface="Khmer OS Mou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8" y="-136525"/>
            <a:ext cx="3696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7188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2AE7D12-BF49-0047-A50E-477378BBF3A0}" type="slidenum">
              <a:rPr lang="en-US"/>
              <a:pPr/>
              <a:t>25</a:t>
            </a:fld>
            <a:endParaRPr lang="en-US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4896452" y="1597574"/>
            <a:ext cx="4250176" cy="1219200"/>
          </a:xfrm>
          <a:prstGeom prst="rect">
            <a:avLst/>
          </a:prstGeom>
          <a:solidFill>
            <a:srgbClr val="EEECE1"/>
          </a:solidFill>
          <a:ln>
            <a:noFill/>
          </a:ln>
          <a:extLst/>
        </p:spPr>
        <p:txBody>
          <a:bodyPr anchor="b"/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12</a:t>
            </a:r>
            <a:r>
              <a:rPr lang="x-none" sz="28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.</a:t>
            </a:r>
            <a:r>
              <a:rPr lang="km-KH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 </a:t>
            </a:r>
            <a:r>
              <a:rPr lang="x-none" sz="28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បើក</a:t>
            </a: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 “document” </a:t>
            </a:r>
            <a:endParaRPr lang="km-KH" sz="2800" dirty="0" smtClean="0">
              <a:solidFill>
                <a:srgbClr val="FF0000"/>
              </a:solidFill>
              <a:latin typeface="Khmer OS System" pitchFamily="2" charset="0"/>
              <a:cs typeface="Khmer OS System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(</a:t>
            </a:r>
            <a:r>
              <a:rPr lang="x-none" sz="28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ឯកសារ</a:t>
            </a: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)</a:t>
            </a:r>
            <a:endParaRPr lang="en-AU" sz="2800" dirty="0">
              <a:solidFill>
                <a:srgbClr val="FF0000"/>
              </a:solidFill>
              <a:latin typeface="Khmer OS System" pitchFamily="2" charset="0"/>
              <a:cs typeface="Khmer OS System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9" y="0"/>
            <a:ext cx="4880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5751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2AE7D12-BF49-0047-A50E-477378BBF3A0}" type="slidenum">
              <a:rPr lang="en-US"/>
              <a:pPr/>
              <a:t>26</a:t>
            </a:fld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41530" y="2529509"/>
            <a:ext cx="4387581" cy="548779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km-KH" b="1" dirty="0" smtClean="0">
                <a:solidFill>
                  <a:srgbClr val="0000FF"/>
                </a:solidFill>
                <a:latin typeface="Khmer OS" pitchFamily="2" charset="0"/>
                <a:cs typeface="Khmer OS" pitchFamily="2" charset="0"/>
              </a:rPr>
              <a:t>ឧ. </a:t>
            </a:r>
            <a:r>
              <a:rPr lang="en-AU" b="1" dirty="0" smtClean="0">
                <a:solidFill>
                  <a:srgbClr val="0000FF"/>
                </a:solidFill>
                <a:latin typeface="Khmer OS" pitchFamily="2" charset="0"/>
                <a:cs typeface="Khmer OS" pitchFamily="2" charset="0"/>
              </a:rPr>
              <a:t>m707_stepsam_</a:t>
            </a:r>
            <a:r>
              <a:rPr lang="en-AU" b="1" dirty="0" smtClean="0">
                <a:solidFill>
                  <a:srgbClr val="0000FF"/>
                </a:solidFill>
                <a:latin typeface="Khmer OS Battambang"/>
                <a:cs typeface="Khmer OS Battambang"/>
              </a:rPr>
              <a:t>រង្វាស់រង្វាល់</a:t>
            </a:r>
            <a:r>
              <a:rPr lang="en-AU" b="1" dirty="0" smtClean="0">
                <a:solidFill>
                  <a:srgbClr val="0000FF"/>
                </a:solidFill>
                <a:latin typeface="Khmer OS" pitchFamily="2" charset="0"/>
                <a:cs typeface="Khmer OS" pitchFamily="2" charset="0"/>
              </a:rPr>
              <a:t>.pdf</a:t>
            </a:r>
            <a:endParaRPr lang="en-US" sz="2400" b="1" dirty="0">
              <a:solidFill>
                <a:srgbClr val="0000FF"/>
              </a:solidFill>
              <a:latin typeface="Khmer OS" pitchFamily="2" charset="0"/>
              <a:cs typeface="Khmer OS" pitchFamily="2" charset="0"/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4348850" y="914400"/>
            <a:ext cx="4859053" cy="1307036"/>
          </a:xfrm>
          <a:prstGeom prst="rect">
            <a:avLst/>
          </a:prstGeom>
          <a:solidFill>
            <a:srgbClr val="EEECE1"/>
          </a:solidFill>
          <a:ln>
            <a:noFill/>
          </a:ln>
          <a:extLst/>
        </p:spPr>
        <p:txBody>
          <a:bodyPr anchor="b"/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13</a:t>
            </a:r>
            <a:r>
              <a:rPr lang="x-none" sz="28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.</a:t>
            </a:r>
            <a:r>
              <a:rPr lang="x-none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ជ្រើសយក</a:t>
            </a:r>
            <a:r>
              <a:rPr lang="x-none" sz="28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ឈ្មោះឯកសារ</a:t>
            </a:r>
            <a:r>
              <a:rPr lang="en-US" sz="2800" dirty="0" err="1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ដែលចង់អាន</a:t>
            </a:r>
            <a:endParaRPr lang="en-AU" sz="2800" dirty="0">
              <a:solidFill>
                <a:srgbClr val="FF0000"/>
              </a:solidFill>
              <a:latin typeface="Khmer OS System" pitchFamily="2" charset="0"/>
              <a:cs typeface="Khmer OS System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8" y="-136525"/>
            <a:ext cx="4323192" cy="6858000"/>
          </a:xfrm>
          <a:prstGeom prst="rect">
            <a:avLst/>
          </a:prstGeom>
        </p:spPr>
      </p:pic>
      <p:sp>
        <p:nvSpPr>
          <p:cNvPr id="4" name="Striped Right Arrow 3"/>
          <p:cNvSpPr/>
          <p:nvPr/>
        </p:nvSpPr>
        <p:spPr>
          <a:xfrm rot="9817203" flipV="1">
            <a:off x="2768839" y="3014736"/>
            <a:ext cx="1619355" cy="414904"/>
          </a:xfrm>
          <a:prstGeom prst="stripedRightArrow">
            <a:avLst/>
          </a:prstGeom>
          <a:solidFill>
            <a:srgbClr val="FF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4558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2AE7D12-BF49-0047-A50E-477378BBF3A0}" type="slidenum">
              <a:rPr lang="en-US"/>
              <a:pPr/>
              <a:t>27</a:t>
            </a:fld>
            <a:endParaRPr lang="en-US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4284945" y="1295400"/>
            <a:ext cx="4859053" cy="745067"/>
          </a:xfrm>
          <a:prstGeom prst="rect">
            <a:avLst/>
          </a:prstGeom>
          <a:solidFill>
            <a:srgbClr val="EEECE1"/>
          </a:solidFill>
          <a:ln>
            <a:noFill/>
          </a:ln>
          <a:extLst/>
        </p:spPr>
        <p:txBody>
          <a:bodyPr anchor="b"/>
          <a:lstStyle/>
          <a:p>
            <a:pPr>
              <a:lnSpc>
                <a:spcPct val="65000"/>
              </a:lnSpc>
            </a:pP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14</a:t>
            </a:r>
            <a:r>
              <a:rPr lang="x-none" sz="28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.</a:t>
            </a:r>
            <a:r>
              <a:rPr lang="en-US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 </a:t>
            </a:r>
            <a:r>
              <a:rPr lang="x-none" sz="280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អាន</a:t>
            </a:r>
            <a:r>
              <a:rPr lang="x-none" sz="2800" dirty="0" smtClean="0">
                <a:solidFill>
                  <a:srgbClr val="FF0000"/>
                </a:solidFill>
                <a:latin typeface="Khmer OS System" pitchFamily="2" charset="0"/>
                <a:cs typeface="Khmer OS System" pitchFamily="2" charset="0"/>
              </a:rPr>
              <a:t>ឯកសារ</a:t>
            </a:r>
            <a:endParaRPr lang="en-AU" sz="2800" dirty="0">
              <a:solidFill>
                <a:srgbClr val="FF0000"/>
              </a:solidFill>
              <a:latin typeface="Khmer OS System" pitchFamily="2" charset="0"/>
              <a:cs typeface="Khmer OS System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9" y="0"/>
            <a:ext cx="4021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8568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m-KH" dirty="0" smtClean="0">
                <a:cs typeface="+mn-cs"/>
              </a:rPr>
              <a:t>វគ្គបំប៉ន៖</a:t>
            </a:r>
            <a:endParaRPr lang="en-US" dirty="0"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km-KH" dirty="0" smtClean="0"/>
              <a:t>គ្រូឧទ្ទេសថ្នាក់ជាតិ</a:t>
            </a:r>
          </a:p>
          <a:p>
            <a:pPr>
              <a:lnSpc>
                <a:spcPct val="200000"/>
              </a:lnSpc>
            </a:pPr>
            <a:r>
              <a:rPr lang="km-KH" dirty="0" smtClean="0"/>
              <a:t>ឯកសារយោង</a:t>
            </a:r>
          </a:p>
          <a:p>
            <a:pPr>
              <a:lnSpc>
                <a:spcPct val="200000"/>
              </a:lnSpc>
            </a:pPr>
            <a:r>
              <a:rPr lang="km-KH" dirty="0" smtClean="0"/>
              <a:t>សម្ភារៈបង្រៀន និងរៀន</a:t>
            </a:r>
          </a:p>
          <a:p>
            <a:pPr>
              <a:lnSpc>
                <a:spcPct val="200000"/>
              </a:lnSpc>
            </a:pPr>
            <a:r>
              <a:rPr lang="km-KH" dirty="0" smtClean="0"/>
              <a:t>សូមជូនពរមានជោគជ័យ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2156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1066800"/>
            <a:ext cx="8077200" cy="1143000"/>
          </a:xfrm>
        </p:spPr>
        <p:txBody>
          <a:bodyPr>
            <a:normAutofit/>
          </a:bodyPr>
          <a:lstStyle/>
          <a:p>
            <a:pPr algn="ctr"/>
            <a:r>
              <a:rPr lang="km-KH" sz="3200" dirty="0">
                <a:cs typeface="+mn-cs"/>
              </a:rPr>
              <a:t>លទ្ធ</a:t>
            </a:r>
            <a:r>
              <a:rPr lang="km-KH" sz="3200" dirty="0" smtClean="0">
                <a:cs typeface="+mn-cs"/>
              </a:rPr>
              <a:t>ផល ៣៖</a:t>
            </a:r>
            <a:endParaRPr lang="en-US" sz="3200" b="1" dirty="0"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09800"/>
            <a:ext cx="8610600" cy="4297363"/>
          </a:xfrm>
        </p:spPr>
        <p:txBody>
          <a:bodyPr>
            <a:normAutofit/>
          </a:bodyPr>
          <a:lstStyle/>
          <a:p>
            <a:pPr marR="530225" lvl="0">
              <a:lnSpc>
                <a:spcPts val="2400"/>
              </a:lnSpc>
              <a:buFont typeface="Symbol"/>
              <a:buChar char=""/>
            </a:pPr>
            <a:endParaRPr lang="en-AU" sz="2400" i="1" kern="1400" dirty="0"/>
          </a:p>
          <a:p>
            <a:pPr marL="514350" lvl="0" indent="-514350">
              <a:buFont typeface="+mj-lt"/>
              <a:buAutoNum type="arabicPeriod"/>
            </a:pPr>
            <a:r>
              <a:rPr lang="km-KH" dirty="0"/>
              <a:t>ការកែ</a:t>
            </a:r>
            <a:r>
              <a:rPr lang="km-KH" dirty="0" smtClean="0"/>
              <a:t>លម្អការចូលរួមអប់រំកម្រិតមូលដ្ឋាន</a:t>
            </a:r>
          </a:p>
          <a:p>
            <a:pPr marL="514350" marR="530225" lvl="0" indent="-514350">
              <a:lnSpc>
                <a:spcPts val="2400"/>
              </a:lnSpc>
              <a:buFont typeface="+mj-lt"/>
              <a:buAutoNum type="arabicPeriod"/>
            </a:pPr>
            <a:endParaRPr lang="en-AU" kern="1400" spc="-150" dirty="0"/>
          </a:p>
          <a:p>
            <a:pPr marL="514350" lvl="0" indent="-514350">
              <a:buFont typeface="+mj-lt"/>
              <a:buAutoNum type="arabicPeriod"/>
            </a:pPr>
            <a:r>
              <a:rPr lang="km-KH" dirty="0" smtClean="0">
                <a:solidFill>
                  <a:srgbClr val="FF0000"/>
                </a:solidFill>
              </a:rPr>
              <a:t>ការ</a:t>
            </a:r>
            <a:r>
              <a:rPr lang="km-KH" dirty="0">
                <a:solidFill>
                  <a:srgbClr val="FF0000"/>
                </a:solidFill>
              </a:rPr>
              <a:t>កែលម្អគុណភាព</a:t>
            </a:r>
            <a:r>
              <a:rPr lang="km-KH" dirty="0" smtClean="0">
                <a:solidFill>
                  <a:srgbClr val="FF0000"/>
                </a:solidFill>
              </a:rPr>
              <a:t>អប់រំកម្រិតមូលដ្ឋាន</a:t>
            </a:r>
          </a:p>
          <a:p>
            <a:pPr marL="514350" marR="530225" lvl="0" indent="-514350">
              <a:lnSpc>
                <a:spcPts val="2400"/>
              </a:lnSpc>
              <a:buFont typeface="+mj-lt"/>
              <a:buAutoNum type="arabicPeriod"/>
            </a:pPr>
            <a:endParaRPr lang="en-AU" kern="1400" spc="-150" dirty="0"/>
          </a:p>
          <a:p>
            <a:pPr marL="514350" lvl="0" indent="-514350">
              <a:buFont typeface="+mj-lt"/>
              <a:buAutoNum type="arabicPeriod"/>
            </a:pPr>
            <a:r>
              <a:rPr lang="km-KH" dirty="0"/>
              <a:t>ការកែលម្អគុណ</a:t>
            </a:r>
            <a:r>
              <a:rPr lang="km-KH" dirty="0" smtClean="0"/>
              <a:t>ភាពនៃការគ្រប់គ្រងទៅលើ</a:t>
            </a:r>
            <a:endParaRPr lang="en-US" dirty="0" smtClean="0"/>
          </a:p>
          <a:p>
            <a:pPr marL="0" lvl="0" indent="0" defTabSz="573088">
              <a:buNone/>
            </a:pPr>
            <a:r>
              <a:rPr lang="km-KH" dirty="0"/>
              <a:t>	</a:t>
            </a:r>
            <a:r>
              <a:rPr lang="km-KH" dirty="0" smtClean="0"/>
              <a:t>វិស័យអប់រំនៅកម្រិតមូលដ្ឋាន</a:t>
            </a: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253425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m-KH" sz="3200" dirty="0" smtClean="0">
                <a:solidFill>
                  <a:srgbClr val="FF0000"/>
                </a:solidFill>
              </a:rPr>
              <a:t>គោលបំណង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ESDP3 </a:t>
            </a:r>
            <a:r>
              <a:rPr lang="km-KH" sz="3200" dirty="0" smtClean="0">
                <a:solidFill>
                  <a:srgbClr val="FF0000"/>
                </a:solidFill>
              </a:rPr>
              <a:t>៖  កាត់បន្ថយអា</a:t>
            </a:r>
            <a:r>
              <a:rPr lang="km-KH" sz="3200" dirty="0">
                <a:solidFill>
                  <a:srgbClr val="FF0000"/>
                </a:solidFill>
              </a:rPr>
              <a:t>ត្រាបោះបង់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0633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m-KH" dirty="0">
                <a:cs typeface="+mn-cs"/>
              </a:rPr>
              <a:t>កាត់បន្ថយអាត្រាបោះបង់</a:t>
            </a:r>
            <a:endParaRPr lang="en-US" dirty="0"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0037"/>
            <a:ext cx="8382000" cy="4297363"/>
          </a:xfrm>
        </p:spPr>
        <p:txBody>
          <a:bodyPr/>
          <a:lstStyle/>
          <a:p>
            <a:r>
              <a:rPr lang="km-KH" dirty="0"/>
              <a:t>អាត្រាបោះបង់ថ្នាក់</a:t>
            </a:r>
            <a:r>
              <a:rPr lang="km-KH" dirty="0" smtClean="0"/>
              <a:t>ទី</a:t>
            </a:r>
            <a:r>
              <a:rPr lang="en-US" dirty="0" smtClean="0"/>
              <a:t>7</a:t>
            </a:r>
            <a:r>
              <a:rPr lang="km-KH" dirty="0" smtClean="0"/>
              <a:t> </a:t>
            </a:r>
            <a:r>
              <a:rPr lang="km-KH" dirty="0"/>
              <a:t>= </a:t>
            </a:r>
            <a:r>
              <a:rPr lang="en-US" dirty="0" smtClean="0"/>
              <a:t>20%</a:t>
            </a:r>
            <a:endParaRPr lang="km-KH" dirty="0"/>
          </a:p>
          <a:p>
            <a:r>
              <a:rPr lang="km-KH" dirty="0"/>
              <a:t>អាត្រាបោះបង់ថ្នាក់</a:t>
            </a:r>
            <a:r>
              <a:rPr lang="km-KH" dirty="0" smtClean="0"/>
              <a:t>ទី</a:t>
            </a:r>
            <a:r>
              <a:rPr lang="en-US" dirty="0" smtClean="0"/>
              <a:t>8</a:t>
            </a:r>
            <a:r>
              <a:rPr lang="km-KH" dirty="0" smtClean="0"/>
              <a:t> </a:t>
            </a:r>
            <a:r>
              <a:rPr lang="km-KH" dirty="0"/>
              <a:t>= </a:t>
            </a:r>
            <a:r>
              <a:rPr lang="en-US" dirty="0" smtClean="0"/>
              <a:t>20%</a:t>
            </a:r>
            <a:endParaRPr lang="km-KH" dirty="0"/>
          </a:p>
          <a:p>
            <a:r>
              <a:rPr lang="km-KH" dirty="0"/>
              <a:t>អាត្រាបោះបង់ថ្នាក់</a:t>
            </a:r>
            <a:r>
              <a:rPr lang="km-KH" dirty="0" smtClean="0"/>
              <a:t>ទី</a:t>
            </a:r>
            <a:r>
              <a:rPr lang="en-US" dirty="0" smtClean="0"/>
              <a:t>9</a:t>
            </a:r>
            <a:r>
              <a:rPr lang="km-KH" dirty="0" smtClean="0"/>
              <a:t> </a:t>
            </a:r>
            <a:r>
              <a:rPr lang="km-KH" dirty="0"/>
              <a:t>= </a:t>
            </a:r>
            <a:r>
              <a:rPr lang="en-US" dirty="0" smtClean="0"/>
              <a:t>20%</a:t>
            </a:r>
            <a:endParaRPr lang="km-KH" dirty="0"/>
          </a:p>
          <a:p>
            <a:r>
              <a:rPr lang="km-KH" dirty="0" smtClean="0"/>
              <a:t>ចំនួនសិស្សសល់សរុប៖ (</a:t>
            </a:r>
            <a:r>
              <a:rPr lang="en-US" dirty="0" smtClean="0"/>
              <a:t>80%)*(80%)*(80%) =</a:t>
            </a:r>
          </a:p>
          <a:p>
            <a:r>
              <a:rPr lang="en-US" dirty="0" smtClean="0"/>
              <a:t>51.2% </a:t>
            </a:r>
          </a:p>
          <a:p>
            <a:r>
              <a:rPr lang="km-KH" dirty="0"/>
              <a:t>អាត្រាបោះបង់ថ្នាក់</a:t>
            </a:r>
            <a:r>
              <a:rPr lang="km-KH" dirty="0" smtClean="0"/>
              <a:t>ទី</a:t>
            </a:r>
            <a:r>
              <a:rPr lang="en-US" dirty="0" smtClean="0"/>
              <a:t>7,8,9</a:t>
            </a:r>
            <a:r>
              <a:rPr lang="km-KH" dirty="0" smtClean="0"/>
              <a:t> </a:t>
            </a:r>
            <a:r>
              <a:rPr lang="km-KH" dirty="0"/>
              <a:t>= </a:t>
            </a:r>
            <a:r>
              <a:rPr lang="en-US" dirty="0" smtClean="0"/>
              <a:t>48.8%</a:t>
            </a:r>
            <a:endParaRPr lang="km-KH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31743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991600" cy="503298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100</a:t>
            </a:r>
            <a:r>
              <a:rPr lang="km-KH" dirty="0" smtClean="0"/>
              <a:t> សាលាគោលដៅ​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km-KH" dirty="0" smtClean="0"/>
              <a:t>ទទួលជោគជ័យហើយ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km-KH" dirty="0" smtClean="0"/>
              <a:t>កម្មវិធីបន្ថែម៖</a:t>
            </a:r>
          </a:p>
          <a:p>
            <a:pPr>
              <a:lnSpc>
                <a:spcPct val="150000"/>
              </a:lnSpc>
            </a:pPr>
            <a:r>
              <a:rPr lang="km-KH" dirty="0" smtClean="0"/>
              <a:t>បំប៉នគរុសិស្សនៅ </a:t>
            </a:r>
            <a:r>
              <a:rPr lang="en-US" dirty="0" smtClean="0"/>
              <a:t>TEC/RTTC</a:t>
            </a:r>
            <a:r>
              <a:rPr lang="km-KH" dirty="0" smtClean="0"/>
              <a:t>​ ទាំង៦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0000"/>
                </a:solidFill>
              </a:rPr>
              <a:t>51</a:t>
            </a:r>
            <a:r>
              <a:rPr lang="km-KH" dirty="0" smtClean="0">
                <a:solidFill>
                  <a:srgbClr val="FF0000"/>
                </a:solidFill>
              </a:rPr>
              <a:t> </a:t>
            </a:r>
            <a:r>
              <a:rPr lang="km-KH" dirty="0">
                <a:solidFill>
                  <a:srgbClr val="FF0000"/>
                </a:solidFill>
              </a:rPr>
              <a:t>សាលាគោលដៅ​ </a:t>
            </a:r>
            <a:endParaRPr lang="en-US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dirty="0" smtClean="0"/>
          </a:p>
          <a:p>
            <a:pPr>
              <a:lnSpc>
                <a:spcPct val="150000"/>
              </a:lnSpc>
            </a:pPr>
            <a:endParaRPr lang="km-KH" dirty="0"/>
          </a:p>
          <a:p>
            <a:pPr>
              <a:lnSpc>
                <a:spcPct val="150000"/>
              </a:lnSpc>
            </a:pPr>
            <a:endParaRPr lang="km-KH" dirty="0" smtClean="0"/>
          </a:p>
          <a:p>
            <a:pPr>
              <a:lnSpc>
                <a:spcPct val="150000"/>
              </a:lnSpc>
            </a:pPr>
            <a:endParaRPr lang="km-KH" dirty="0" smtClean="0"/>
          </a:p>
          <a:p>
            <a:pPr>
              <a:lnSpc>
                <a:spcPct val="150000"/>
              </a:lnSpc>
            </a:pPr>
            <a:endParaRPr lang="en-AU" dirty="0" smtClean="0"/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m-KH" sz="3600" dirty="0" smtClean="0">
                <a:cs typeface="+mn-cs"/>
              </a:rPr>
              <a:t>កម្មវិធីវគ្គបំប៉ន ៖</a:t>
            </a:r>
            <a:endParaRPr lang="en-US" sz="36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06919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2400"/>
            <a:ext cx="8382000" cy="6629400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km-KH" b="1" dirty="0" smtClean="0"/>
              <a:t>វត្ថុបំ</a:t>
            </a:r>
            <a:r>
              <a:rPr lang="km-KH" b="1" dirty="0"/>
              <a:t>ណ</a:t>
            </a:r>
            <a:r>
              <a:rPr lang="km-KH" b="1" dirty="0" smtClean="0"/>
              <a:t>ង៖</a:t>
            </a:r>
            <a:endParaRPr lang="en-US" dirty="0" smtClean="0"/>
          </a:p>
          <a:p>
            <a:pPr>
              <a:lnSpc>
                <a:spcPct val="130000"/>
              </a:lnSpc>
            </a:pPr>
            <a:r>
              <a:rPr lang="km-KH" dirty="0" smtClean="0"/>
              <a:t>រៀន</a:t>
            </a:r>
            <a:r>
              <a:rPr lang="km-KH" dirty="0"/>
              <a:t>បន្ថែមនូវរាល់</a:t>
            </a:r>
            <a:r>
              <a:rPr lang="km-KH" dirty="0">
                <a:solidFill>
                  <a:srgbClr val="FF0000"/>
                </a:solidFill>
              </a:rPr>
              <a:t>ចំណេះដឹង</a:t>
            </a:r>
            <a:r>
              <a:rPr lang="km-KH" dirty="0"/>
              <a:t>ដែលទាក់ទងនឹងមុខវិជ្ជារបស់គេពីឯកសារ</a:t>
            </a:r>
            <a:r>
              <a:rPr lang="km-KH" dirty="0" smtClean="0"/>
              <a:t>យោង</a:t>
            </a:r>
            <a:endParaRPr lang="en-US" dirty="0" smtClean="0"/>
          </a:p>
          <a:p>
            <a:pPr>
              <a:lnSpc>
                <a:spcPct val="130000"/>
              </a:lnSpc>
            </a:pPr>
            <a:endParaRPr lang="en-US" dirty="0"/>
          </a:p>
          <a:p>
            <a:pPr>
              <a:lnSpc>
                <a:spcPct val="130000"/>
              </a:lnSpc>
            </a:pPr>
            <a:r>
              <a:rPr lang="km-KH" dirty="0" smtClean="0"/>
              <a:t>មាន</a:t>
            </a:r>
            <a:r>
              <a:rPr lang="km-KH" dirty="0"/>
              <a:t>សមត្ថភាព</a:t>
            </a:r>
            <a:r>
              <a:rPr lang="km-KH" dirty="0">
                <a:solidFill>
                  <a:srgbClr val="FF0000"/>
                </a:solidFill>
              </a:rPr>
              <a:t>កសាងកិច្ចតែងការបង្រៀន</a:t>
            </a:r>
            <a:r>
              <a:rPr lang="km-KH" dirty="0"/>
              <a:t>ដែល</a:t>
            </a:r>
            <a:r>
              <a:rPr lang="km-KH" dirty="0">
                <a:solidFill>
                  <a:srgbClr val="FF0000"/>
                </a:solidFill>
              </a:rPr>
              <a:t>បញ្ជ្រាប</a:t>
            </a:r>
            <a:r>
              <a:rPr lang="km-KH" dirty="0"/>
              <a:t>ខ្លឹមសារពីឯកសារ</a:t>
            </a:r>
            <a:r>
              <a:rPr lang="km-KH" dirty="0" smtClean="0"/>
              <a:t>យោង</a:t>
            </a:r>
            <a:endParaRPr lang="en-US" dirty="0" smtClean="0"/>
          </a:p>
          <a:p>
            <a:pPr>
              <a:lnSpc>
                <a:spcPct val="130000"/>
              </a:lnSpc>
            </a:pPr>
            <a:endParaRPr lang="en-US" dirty="0"/>
          </a:p>
          <a:p>
            <a:pPr>
              <a:lnSpc>
                <a:spcPct val="130000"/>
              </a:lnSpc>
            </a:pPr>
            <a:r>
              <a:rPr lang="km-KH" dirty="0" smtClean="0"/>
              <a:t>មាន</a:t>
            </a:r>
            <a:r>
              <a:rPr lang="km-KH" dirty="0">
                <a:solidFill>
                  <a:srgbClr val="FF0000"/>
                </a:solidFill>
              </a:rPr>
              <a:t>សមត្ថភាពបង្រៀន</a:t>
            </a:r>
            <a:r>
              <a:rPr lang="km-KH" dirty="0" smtClean="0"/>
              <a:t>ដោយប្រើប្រាស់សកម្មភាពបន្ថែម</a:t>
            </a:r>
            <a:r>
              <a:rPr lang="km-KH" dirty="0"/>
              <a:t>តាមគោលវិធីសិស្សមជ្ឈ​</a:t>
            </a:r>
            <a:r>
              <a:rPr lang="km-KH" dirty="0" smtClean="0"/>
              <a:t>មណ្ឌល</a:t>
            </a:r>
            <a:endParaRPr lang="en-US" dirty="0" smtClean="0"/>
          </a:p>
          <a:p>
            <a:pPr>
              <a:lnSpc>
                <a:spcPct val="130000"/>
              </a:lnSpc>
            </a:pPr>
            <a:endParaRPr lang="en-US" dirty="0"/>
          </a:p>
          <a:p>
            <a:pPr>
              <a:lnSpc>
                <a:spcPct val="130000"/>
              </a:lnSpc>
            </a:pPr>
            <a:r>
              <a:rPr lang="km-KH" dirty="0" smtClean="0"/>
              <a:t>ចូរសាក</a:t>
            </a:r>
            <a:r>
              <a:rPr lang="km-KH" dirty="0"/>
              <a:t>ល្បង និង</a:t>
            </a:r>
            <a:r>
              <a:rPr lang="km-KH" dirty="0">
                <a:solidFill>
                  <a:srgbClr val="FF0000"/>
                </a:solidFill>
              </a:rPr>
              <a:t>ព្យាយាមអនុវត្តសកម្មភាពសិក្សាថ្មី</a:t>
            </a:r>
            <a:r>
              <a:rPr lang="km-KH" dirty="0"/>
              <a:t>ពីឯកសារយោង</a:t>
            </a:r>
            <a:endParaRPr lang="en-US" dirty="0"/>
          </a:p>
          <a:p>
            <a:pPr lvl="0">
              <a:lnSpc>
                <a:spcPct val="140000"/>
              </a:lnSpc>
            </a:pPr>
            <a:endParaRPr lang="km-KH" dirty="0" smtClean="0"/>
          </a:p>
        </p:txBody>
      </p:sp>
    </p:spTree>
    <p:extLst>
      <p:ext uri="{BB962C8B-B14F-4D97-AF65-F5344CB8AC3E}">
        <p14:creationId xmlns:p14="http://schemas.microsoft.com/office/powerpoint/2010/main" val="333069790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95401"/>
            <a:ext cx="8077200" cy="556259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(1) </a:t>
            </a:r>
            <a:r>
              <a:rPr lang="km-KH" dirty="0" smtClean="0"/>
              <a:t>ឯក</a:t>
            </a:r>
            <a:r>
              <a:rPr lang="km-KH" dirty="0"/>
              <a:t>សារណែនាំគ្រូរបស់ </a:t>
            </a:r>
            <a:r>
              <a:rPr lang="en-US" dirty="0" smtClean="0"/>
              <a:t>ESDP3</a:t>
            </a:r>
            <a:r>
              <a:rPr lang="km-KH" dirty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km-KH" dirty="0" smtClean="0"/>
              <a:t>(មុខវិជ្ជានីមួយៗ)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(2) </a:t>
            </a:r>
            <a:r>
              <a:rPr lang="km-KH" dirty="0"/>
              <a:t>ឯកសារណែនាំគ្រូរបស់ </a:t>
            </a:r>
            <a:r>
              <a:rPr lang="en-US" dirty="0" smtClean="0"/>
              <a:t>STEPSAM3 </a:t>
            </a:r>
            <a:endParaRPr lang="km-KH" dirty="0" smtClean="0"/>
          </a:p>
          <a:p>
            <a:pPr marL="0" indent="0">
              <a:buNone/>
            </a:pPr>
            <a:r>
              <a:rPr lang="km-KH" dirty="0" smtClean="0"/>
              <a:t>(</a:t>
            </a:r>
            <a:r>
              <a:rPr lang="km-KH" dirty="0"/>
              <a:t>ថ្នាក់ទី៧​​ ៨​ ៩ មុខវិជ្ជានីមួយៗ)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(3) </a:t>
            </a:r>
            <a:r>
              <a:rPr lang="km-KH" dirty="0" smtClean="0"/>
              <a:t>ឯក</a:t>
            </a:r>
            <a:r>
              <a:rPr lang="km-KH" dirty="0"/>
              <a:t>សារណែនាំគ្រូរបស់ </a:t>
            </a:r>
            <a:r>
              <a:rPr lang="en-US" dirty="0" smtClean="0"/>
              <a:t>SEAL/VVOB</a:t>
            </a:r>
            <a:endParaRPr lang="km-KH" dirty="0" smtClean="0"/>
          </a:p>
          <a:p>
            <a:pPr marL="0" indent="0">
              <a:buNone/>
            </a:pPr>
            <a:r>
              <a:rPr lang="km-KH" dirty="0" smtClean="0"/>
              <a:t>(វិទ្យាសាស្ត្រ)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(4) </a:t>
            </a:r>
            <a:r>
              <a:rPr lang="km-KH" dirty="0" smtClean="0"/>
              <a:t>ឯក</a:t>
            </a:r>
            <a:r>
              <a:rPr lang="km-KH" dirty="0"/>
              <a:t>សារណែនាំគ្រូរបស់ </a:t>
            </a:r>
            <a:r>
              <a:rPr lang="en-US" dirty="0" smtClean="0"/>
              <a:t>VSO</a:t>
            </a:r>
            <a:endParaRPr lang="km-KH" dirty="0" smtClean="0"/>
          </a:p>
          <a:p>
            <a:pPr marL="0" indent="0">
              <a:buNone/>
            </a:pPr>
            <a:r>
              <a:rPr lang="km-KH" dirty="0"/>
              <a:t>(វិទ្យាសាស្ត្រ)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(5) </a:t>
            </a:r>
            <a:r>
              <a:rPr lang="km-KH" dirty="0" smtClean="0"/>
              <a:t>ឯក</a:t>
            </a:r>
            <a:r>
              <a:rPr lang="km-KH" dirty="0"/>
              <a:t>សារណែនាំគ្រូរបស់ </a:t>
            </a:r>
            <a:r>
              <a:rPr lang="en-US" dirty="0" smtClean="0"/>
              <a:t>BETT</a:t>
            </a:r>
            <a:endParaRPr lang="km-KH" dirty="0"/>
          </a:p>
          <a:p>
            <a:pPr marL="0" indent="0">
              <a:buNone/>
            </a:pPr>
            <a:r>
              <a:rPr lang="km-KH" dirty="0" smtClean="0"/>
              <a:t>(គណិតវិទ្យា)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m-KH" sz="3600" dirty="0" smtClean="0">
                <a:cs typeface="+mn-cs"/>
              </a:rPr>
              <a:t>ឯកសារយោង៖</a:t>
            </a:r>
            <a:endParaRPr lang="en-US" sz="36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37554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304800"/>
            <a:ext cx="8077200" cy="61722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hlinkClick r:id="rId3"/>
              </a:rPr>
              <a:t>www.krou789.com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r>
              <a:rPr lang="km-KH" dirty="0" smtClean="0"/>
              <a:t>ឯកសារយោងទាំងអស់</a:t>
            </a:r>
          </a:p>
          <a:p>
            <a:pPr marL="0" indent="0">
              <a:buNone/>
            </a:pPr>
            <a:endParaRPr lang="km-KH" dirty="0"/>
          </a:p>
          <a:p>
            <a:pPr marL="0" indent="0">
              <a:buNone/>
            </a:pPr>
            <a:r>
              <a:rPr lang="km-KH" dirty="0" smtClean="0"/>
              <a:t>រៀបចំតាមមេរៀនក្នុង ស.ស.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28693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19400" y="113041"/>
            <a:ext cx="3738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www.krou789.com</a:t>
            </a:r>
            <a:endParaRPr 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" y="856160"/>
            <a:ext cx="8769576" cy="5468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-36786" y="1295400"/>
            <a:ext cx="911773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24125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I2DOt6RzRcU51QxdhNew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heme/theme1.xml><?xml version="1.0" encoding="utf-8"?>
<a:theme xmlns:a="http://schemas.openxmlformats.org/drawingml/2006/main" name="Trai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Training</Template>
  <TotalTime>0</TotalTime>
  <Words>562</Words>
  <Application>Microsoft Office PowerPoint</Application>
  <PresentationFormat>On-screen Show (4:3)</PresentationFormat>
  <Paragraphs>103</Paragraphs>
  <Slides>28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Training</vt:lpstr>
      <vt:lpstr>វគ្គបំប៉ន ស្តីពី ការប្រើប្រាស់ឯកសារណែនាំគ្រូបង្រៀន ផ្នែកគណិតវិទ្យា និងវិទ្យាសាស្ត្រ  នៅវិទ្យាស្ថានគរុកោសល្យបាត់ដំបង   ចាប់ពីថ្ងៃព្រហស្បតិ៍ ០៥រោច ដល់ថ្ងែអាទិត្យ ០៨រោច ខែចេត្រ ឆ្នាំរកា នព្វស័ក ព.ស ២៥៦១ ត្រូវនឹងថ្ងៃទី០៥ ដល់ថ្ងែទី០៨ ខែ​មេសា ឆ្នាំ ២០១៨ </vt:lpstr>
      <vt:lpstr>PowerPoint Presentation</vt:lpstr>
      <vt:lpstr>លទ្ធផល ៣៖</vt:lpstr>
      <vt:lpstr>កាត់បន្ថយអាត្រាបោះបង់</vt:lpstr>
      <vt:lpstr>កម្មវិធីវគ្គបំប៉ន ៖</vt:lpstr>
      <vt:lpstr>PowerPoint Presentation</vt:lpstr>
      <vt:lpstr>ឯកសារយោង៖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វគ្គបំប៉ន៖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2015-11-09T08:13:32Z</dcterms:created>
  <dcterms:modified xsi:type="dcterms:W3CDTF">2018-04-05T02:09:01Z</dcterms:modified>
</cp:coreProperties>
</file>